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949478"/>
          </a:xfrm>
        </p:spPr>
        <p:txBody>
          <a:bodyPr>
            <a:normAutofit/>
          </a:bodyPr>
          <a:lstStyle/>
          <a:p>
            <a:r>
              <a:rPr lang="ru-RU" dirty="0"/>
              <a:t>Контрольное мероприятие</a:t>
            </a:r>
            <a:br>
              <a:rPr lang="ru-RU" dirty="0"/>
            </a:br>
            <a:r>
              <a:rPr lang="ru-RU" dirty="0"/>
              <a:t>«Есть идея» Оценивание умения обосновать идею художественного текста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7962"/>
            <a:ext cx="8496944" cy="59499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	</a:t>
            </a:r>
            <a:r>
              <a:rPr lang="ru-RU" sz="1600" b="1" dirty="0" err="1">
                <a:solidFill>
                  <a:schemeClr val="tx1"/>
                </a:solidFill>
              </a:rPr>
              <a:t>Игошева</a:t>
            </a:r>
            <a:r>
              <a:rPr lang="ru-RU" sz="1600" b="1" dirty="0">
                <a:solidFill>
                  <a:schemeClr val="tx1"/>
                </a:solidFill>
              </a:rPr>
              <a:t> Галина Николаевна</a:t>
            </a:r>
            <a:r>
              <a:rPr lang="ru-RU" sz="1600" dirty="0">
                <a:solidFill>
                  <a:schemeClr val="tx1"/>
                </a:solidFill>
              </a:rPr>
              <a:t>, зам. директора по УВР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	</a:t>
            </a:r>
            <a:r>
              <a:rPr lang="ru-RU" sz="1600" b="1" dirty="0" err="1">
                <a:solidFill>
                  <a:schemeClr val="tx1"/>
                </a:solidFill>
              </a:rPr>
              <a:t>Адуллина</a:t>
            </a:r>
            <a:r>
              <a:rPr lang="ru-RU" sz="1600" b="1" dirty="0">
                <a:solidFill>
                  <a:schemeClr val="tx1"/>
                </a:solidFill>
              </a:rPr>
              <a:t> Ирина </a:t>
            </a:r>
            <a:r>
              <a:rPr lang="ru-RU" sz="1600" b="1" dirty="0" err="1">
                <a:solidFill>
                  <a:schemeClr val="tx1"/>
                </a:solidFill>
              </a:rPr>
              <a:t>Занифовна</a:t>
            </a:r>
            <a:r>
              <a:rPr lang="ru-RU" sz="1600" dirty="0">
                <a:solidFill>
                  <a:schemeClr val="tx1"/>
                </a:solidFill>
              </a:rPr>
              <a:t>, учитель русского языка и литературы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	Герасимова Юлия Владимировна</a:t>
            </a:r>
            <a:r>
              <a:rPr lang="ru-RU" sz="1600" dirty="0">
                <a:solidFill>
                  <a:schemeClr val="tx1"/>
                </a:solidFill>
              </a:rPr>
              <a:t>, педагог-библиотекарь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	Устинова Ирина Владимировна</a:t>
            </a:r>
            <a:r>
              <a:rPr lang="ru-RU" sz="1600" dirty="0">
                <a:solidFill>
                  <a:schemeClr val="tx1"/>
                </a:solidFill>
              </a:rPr>
              <a:t>, учитель русского языка и литературы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МАОУ «Гимназия»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г. Чернушка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Контрольное мероприятие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Конкретизированный образовательный результат:</a:t>
            </a:r>
            <a:endParaRPr lang="ru-RU" dirty="0"/>
          </a:p>
          <a:p>
            <a:r>
              <a:rPr lang="ru-RU" dirty="0"/>
              <a:t>Умение обосновать идею художественного текста: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Формат мероприятия:</a:t>
            </a:r>
            <a:endParaRPr lang="ru-RU" dirty="0"/>
          </a:p>
          <a:p>
            <a:r>
              <a:rPr lang="ru-RU" dirty="0"/>
              <a:t>игра.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Объекты оценивания:</a:t>
            </a:r>
            <a:endParaRPr lang="ru-RU" dirty="0"/>
          </a:p>
          <a:p>
            <a:r>
              <a:rPr lang="ru-RU" dirty="0"/>
              <a:t>вопрос на понимание чужой идеи</a:t>
            </a:r>
          </a:p>
          <a:p>
            <a:r>
              <a:rPr lang="ru-RU" dirty="0"/>
              <a:t>ответ на вопросы оппонентов</a:t>
            </a:r>
          </a:p>
          <a:p>
            <a:r>
              <a:rPr lang="ru-RU" dirty="0"/>
              <a:t>мини-сочинение, отражающее идею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Процедура проведения контрольного мероприятия: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Установка на проведение игры.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Модуль 1. Учащиеся работают в парах. В течение 5 минут каждая пара знакомится с текстом, определяет главную мысль – идею – этого текста и озвучивает ее. Все идеи учитель фиксирует на доске.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Модуль 2. Учащиеся распределяются в группы, согласно выбранным идеям. Группа отбирает в тексте ссылки в подтверждение выбранной идеи и озвучивает мнение.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Модуль 3. Команды задают вопросы оппонентам на понимание чужой идеи. Команда отвечает на поставленные вопросы, опираясь на ссылки в тексте. 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Модуль 4. Каждая команда создает продолжение текста в форме мини-сочинения, отражающее проработанную идею.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72518" cy="368280"/>
          </a:xfrm>
        </p:spPr>
        <p:txBody>
          <a:bodyPr>
            <a:noAutofit/>
          </a:bodyPr>
          <a:lstStyle/>
          <a:p>
            <a:r>
              <a:rPr lang="ru-RU" sz="2400" b="1" dirty="0"/>
              <a:t>Критерии оценки вопросов на понимание чужой идеи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785795"/>
          <a:ext cx="6715171" cy="5803280"/>
        </p:xfrm>
        <a:graphic>
          <a:graphicData uri="http://schemas.openxmlformats.org/drawingml/2006/table">
            <a:tbl>
              <a:tblPr/>
              <a:tblGrid>
                <a:gridCol w="59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5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5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Вопрос относится к содержанию представленной идеи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требует при ответе дополнительной информации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фиксирует противоречие/необоснованность содержания сообщения;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не предполагает односложный/очевидный ответ,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заставляет отвечающего открыть новые аспекты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требует при ответе дополнительной информации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предполагает односложный/очевидный ответ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0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Вопрос составлен корректно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требует пояснений, понятен для отвечающих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вызывает трудностей при формулировке ответа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требует пояснений, имеет вариативность понимания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предполагает ответа на основании текста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53" marR="33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Критерии оценки ответов на вопрос оппонентов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642918"/>
          <a:ext cx="7358113" cy="5929354"/>
        </p:xfrm>
        <a:graphic>
          <a:graphicData uri="http://schemas.openxmlformats.org/drawingml/2006/table">
            <a:tbl>
              <a:tblPr/>
              <a:tblGrid>
                <a:gridCol w="227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6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1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9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3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Ответ раскрывает (уточняет) содержание представленной идеи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содержит суждение по заданному вопросу, основанное на примерах из текста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требует дополнительных пояснений, уточнений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1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содержит суждения по заданному вопросу,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опирается на примеры из текста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требует дополнения, уточнений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7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Ответ составлен корректно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понятен для отвечающих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формулировка ответа четкая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2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имеет вариативность понимания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предполагает ответа на основании текста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231" marR="49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оценки мини-сочинения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358247" cy="5500725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3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сформулированной идеи в мини-сочинении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Сформулирована отдельным предложением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сформулирована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ссылок, соответствующих  идее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Менее 2-х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и более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Соответствие ссылок заявленной идее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Соответствует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43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Идея отражена через персонажей, события текста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Касается всех/нескольких персонажей, событий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Касается одного персонажа, события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контрольного мероприятия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0" cy="425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5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Ответы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Сочинение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Процент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538">
                <a:tc>
                  <a:txBody>
                    <a:bodyPr/>
                    <a:lstStyle/>
                    <a:p>
                      <a:r>
                        <a:rPr lang="ru-RU" dirty="0"/>
                        <a:t>1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б. = 62,5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538">
                <a:tc>
                  <a:txBody>
                    <a:bodyPr/>
                    <a:lstStyle/>
                    <a:p>
                      <a:r>
                        <a:rPr lang="ru-RU" dirty="0"/>
                        <a:t>2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б.=37,5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538">
                <a:tc>
                  <a:txBody>
                    <a:bodyPr/>
                    <a:lstStyle/>
                    <a:p>
                      <a:r>
                        <a:rPr lang="ru-RU" dirty="0"/>
                        <a:t>3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б.=37,5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538">
                <a:tc>
                  <a:txBody>
                    <a:bodyPr/>
                    <a:lstStyle/>
                    <a:p>
                      <a:r>
                        <a:rPr lang="ru-RU" dirty="0"/>
                        <a:t>4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б=12,5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Вывод</a:t>
            </a:r>
            <a:br>
              <a:rPr lang="ru-RU" sz="4000" b="1" dirty="0"/>
            </a:br>
            <a:r>
              <a:rPr lang="ru-RU" sz="4000" b="1" dirty="0"/>
              <a:t>по контрольному мероприятию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Детям сложно различить идею и проблему текста</a:t>
            </a:r>
          </a:p>
          <a:p>
            <a:r>
              <a:rPr lang="ru-RU" dirty="0"/>
              <a:t>Необходимо корректировать начало мероприятия (не определять идею, а обозначить круг проблем)</a:t>
            </a:r>
          </a:p>
          <a:p>
            <a:r>
              <a:rPr lang="ru-RU" dirty="0"/>
              <a:t>Не справились с формулировкой вопросов на понимание чужой идеи</a:t>
            </a:r>
          </a:p>
          <a:p>
            <a:r>
              <a:rPr lang="ru-RU" dirty="0"/>
              <a:t>Каждый модуль требует увеличения времени на выполнение заданий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457</Words>
  <Application>Microsoft Office PowerPoint</Application>
  <PresentationFormat>Экран (4:3)</PresentationFormat>
  <Paragraphs>138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Тема Office</vt:lpstr>
      <vt:lpstr>Контрольное мероприятие «Есть идея» Оценивание умения обосновать идею художественного текста </vt:lpstr>
      <vt:lpstr>Контрольное мероприятие</vt:lpstr>
      <vt:lpstr>Процедура проведения контрольного мероприятия: </vt:lpstr>
      <vt:lpstr>Критерии оценки вопросов на понимание чужой идеи </vt:lpstr>
      <vt:lpstr>Критерии оценки ответов на вопрос оппонентов </vt:lpstr>
      <vt:lpstr>Критерии оценки мини-сочинения </vt:lpstr>
      <vt:lpstr>Результаты контрольного мероприятия</vt:lpstr>
      <vt:lpstr>Вывод по контрольному мероприятию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1</cp:lastModifiedBy>
  <cp:revision>7</cp:revision>
  <dcterms:created xsi:type="dcterms:W3CDTF">2017-04-18T09:39:56Z</dcterms:created>
  <dcterms:modified xsi:type="dcterms:W3CDTF">2017-12-18T05:51:05Z</dcterms:modified>
</cp:coreProperties>
</file>